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67" r:id="rId3"/>
    <p:sldId id="256" r:id="rId4"/>
    <p:sldId id="257" r:id="rId5"/>
    <p:sldId id="258" r:id="rId6"/>
    <p:sldId id="259" r:id="rId7"/>
    <p:sldId id="260" r:id="rId8"/>
    <p:sldId id="261" r:id="rId9"/>
    <p:sldId id="262" r:id="rId10"/>
    <p:sldId id="263" r:id="rId11"/>
    <p:sldId id="264"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97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7/18/2020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7/18/2020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7/18/2020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7/18/2020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Origin of Mitochondria</a:t>
            </a:r>
            <a:endParaRPr lang="en-IN" dirty="0"/>
          </a:p>
        </p:txBody>
      </p:sp>
      <p:sp>
        <p:nvSpPr>
          <p:cNvPr id="4" name="Content Placeholder 2"/>
          <p:cNvSpPr>
            <a:spLocks noGrp="1"/>
          </p:cNvSpPr>
          <p:nvPr>
            <p:ph idx="1"/>
          </p:nvPr>
        </p:nvSpPr>
        <p:spPr>
          <a:xfrm>
            <a:off x="2514600" y="3048000"/>
            <a:ext cx="5943600" cy="1981200"/>
          </a:xfrm>
        </p:spPr>
        <p:txBody>
          <a:bodyPr>
            <a:normAutofit fontScale="92500" lnSpcReduction="10000"/>
          </a:bodyPr>
          <a:lstStyle/>
          <a:p>
            <a:pPr marL="90488" indent="19050">
              <a:spcBef>
                <a:spcPts val="400"/>
              </a:spcBef>
              <a:buClr>
                <a:schemeClr val="accent1"/>
              </a:buClr>
              <a:buSzPct val="68000"/>
              <a:buNone/>
              <a:defRPr/>
            </a:pPr>
            <a:r>
              <a:rPr lang="en-US" b="1" kern="0" dirty="0" smtClean="0"/>
              <a:t>Ram Balak Mahto</a:t>
            </a:r>
          </a:p>
          <a:p>
            <a:pPr marL="90488" indent="19050">
              <a:spcBef>
                <a:spcPts val="400"/>
              </a:spcBef>
              <a:buClr>
                <a:schemeClr val="accent1"/>
              </a:buClr>
              <a:buSzPct val="68000"/>
              <a:buNone/>
              <a:defRPr/>
            </a:pPr>
            <a:r>
              <a:rPr lang="en-US" b="1" kern="0" dirty="0" smtClean="0"/>
              <a:t>Guest faculty</a:t>
            </a:r>
          </a:p>
          <a:p>
            <a:pPr marL="90488" indent="19050" fontAlgn="auto">
              <a:spcBef>
                <a:spcPts val="400"/>
              </a:spcBef>
              <a:spcAft>
                <a:spcPts val="0"/>
              </a:spcAft>
              <a:buClr>
                <a:schemeClr val="accent1"/>
              </a:buClr>
              <a:buSzPct val="68000"/>
              <a:buNone/>
              <a:defRPr/>
            </a:pPr>
            <a:r>
              <a:rPr lang="en-US" b="1" kern="0" dirty="0" smtClean="0"/>
              <a:t>Department of Zoology </a:t>
            </a:r>
          </a:p>
          <a:p>
            <a:pPr marL="90488" indent="19050">
              <a:spcBef>
                <a:spcPts val="400"/>
              </a:spcBef>
              <a:buClr>
                <a:schemeClr val="accent1"/>
              </a:buClr>
              <a:buSzPct val="68000"/>
              <a:buNone/>
              <a:defRPr/>
            </a:pPr>
            <a:r>
              <a:rPr lang="en-US" b="1" kern="0" dirty="0" smtClean="0"/>
              <a:t>V.S.J College </a:t>
            </a:r>
            <a:r>
              <a:rPr lang="en-US" b="1" kern="0" dirty="0" err="1" smtClean="0"/>
              <a:t>Rajnagar</a:t>
            </a:r>
            <a:r>
              <a:rPr lang="en-US" b="1" kern="0" dirty="0" smtClean="0"/>
              <a:t> Madhubani</a:t>
            </a:r>
            <a:br>
              <a:rPr lang="en-US" b="1" kern="0" dirty="0" smtClean="0"/>
            </a:br>
            <a:r>
              <a:rPr lang="en-US" b="1" kern="0" dirty="0" smtClean="0"/>
              <a:t>Class B.sc 2</a:t>
            </a:r>
            <a:r>
              <a:rPr lang="en-US" b="1" kern="0" baseline="30000" dirty="0" smtClean="0"/>
              <a:t>nd</a:t>
            </a:r>
            <a:r>
              <a:rPr lang="en-US" b="1" kern="0" dirty="0" smtClean="0"/>
              <a:t> ,Paper 3 , 7908055676</a:t>
            </a:r>
          </a:p>
          <a:p>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Continuue</a:t>
            </a:r>
            <a:r>
              <a:rPr lang="en-US" dirty="0" smtClean="0"/>
              <a:t>….</a:t>
            </a:r>
            <a:endParaRPr lang="en-IN" dirty="0"/>
          </a:p>
        </p:txBody>
      </p:sp>
      <p:sp>
        <p:nvSpPr>
          <p:cNvPr id="3" name="Content Placeholder 2"/>
          <p:cNvSpPr>
            <a:spLocks noGrp="1"/>
          </p:cNvSpPr>
          <p:nvPr>
            <p:ph idx="1"/>
          </p:nvPr>
        </p:nvSpPr>
        <p:spPr/>
        <p:txBody>
          <a:bodyPr>
            <a:normAutofit fontScale="77500" lnSpcReduction="20000"/>
          </a:bodyPr>
          <a:lstStyle/>
          <a:p>
            <a:pPr fontAlgn="base">
              <a:buFont typeface="Wingdings" pitchFamily="2" charset="2"/>
              <a:buChar char="ü"/>
            </a:pPr>
            <a:r>
              <a:rPr lang="en-IN" dirty="0" smtClean="0"/>
              <a:t>Like eukaryotes themselves, mitochondria appear to have arisen only once in all of evolution. The best evidence for the single origin of mitochondria comes from a conserved set of clearly homologous and commonly inherited genes preserved in the mitochondrial DNA across all known eukaryotic groups. </a:t>
            </a:r>
          </a:p>
          <a:p>
            <a:pPr fontAlgn="base">
              <a:buFont typeface="Wingdings" pitchFamily="2" charset="2"/>
              <a:buChar char="ü"/>
            </a:pPr>
            <a:r>
              <a:rPr lang="en-IN" dirty="0" smtClean="0"/>
              <a:t>In the case of </a:t>
            </a:r>
            <a:r>
              <a:rPr lang="en-IN" dirty="0" err="1" smtClean="0"/>
              <a:t>hydrogenosomes</a:t>
            </a:r>
            <a:r>
              <a:rPr lang="en-IN" dirty="0" smtClean="0"/>
              <a:t> (which usually lack DNA) and </a:t>
            </a:r>
            <a:r>
              <a:rPr lang="en-IN" dirty="0" err="1" smtClean="0"/>
              <a:t>mitosomes</a:t>
            </a:r>
            <a:r>
              <a:rPr lang="en-IN" dirty="0" smtClean="0"/>
              <a:t> (which so far always lack DNA), the strongest evidence for their common ancestry with mitochondria is twofold. </a:t>
            </a:r>
          </a:p>
          <a:p>
            <a:pPr fontAlgn="base">
              <a:buFont typeface="Wingdings" pitchFamily="2" charset="2"/>
              <a:buChar char="ü"/>
            </a:pPr>
            <a:r>
              <a:rPr lang="en-IN" dirty="0" smtClean="0"/>
              <a:t>First, aspects and components of the mitochondrial protein import process are conserved in </a:t>
            </a:r>
            <a:r>
              <a:rPr lang="en-IN" dirty="0" err="1" smtClean="0"/>
              <a:t>hydrogenosomes</a:t>
            </a:r>
            <a:r>
              <a:rPr lang="en-IN" dirty="0" smtClean="0"/>
              <a:t> and </a:t>
            </a:r>
            <a:r>
              <a:rPr lang="en-IN" dirty="0" err="1" smtClean="0"/>
              <a:t>mitosomes</a:t>
            </a:r>
            <a:r>
              <a:rPr lang="en-IN" dirty="0" smtClean="0"/>
              <a:t>, arguing strongly for common ancestry with mitochondria. </a:t>
            </a:r>
          </a:p>
          <a:p>
            <a:pPr fontAlgn="base">
              <a:buFont typeface="Wingdings" pitchFamily="2" charset="2"/>
              <a:buChar char="ü"/>
            </a:pPr>
            <a:r>
              <a:rPr lang="en-IN" dirty="0" smtClean="0"/>
              <a:t>Second, all known lineages of eukaryotes that possess </a:t>
            </a:r>
            <a:r>
              <a:rPr lang="en-IN" dirty="0" err="1" smtClean="0"/>
              <a:t>hydrogenosomes</a:t>
            </a:r>
            <a:r>
              <a:rPr lang="en-IN" dirty="0" smtClean="0"/>
              <a:t> or </a:t>
            </a:r>
            <a:r>
              <a:rPr lang="en-IN" dirty="0" err="1" smtClean="0"/>
              <a:t>mitosomes</a:t>
            </a:r>
            <a:r>
              <a:rPr lang="en-IN" dirty="0" smtClean="0"/>
              <a:t> branch as sisters to mitochondrion-bearing lineages.</a:t>
            </a:r>
          </a:p>
          <a:p>
            <a:pPr>
              <a:buFont typeface="Wingdings" pitchFamily="2" charset="2"/>
              <a:buChar char="ü"/>
            </a:pP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b="1" dirty="0" smtClean="0"/>
              <a:t>Summary</a:t>
            </a:r>
            <a:r>
              <a:rPr lang="en-IN" dirty="0" smtClean="0"/>
              <a:t/>
            </a:r>
            <a:br>
              <a:rPr lang="en-IN" dirty="0" smtClean="0"/>
            </a:br>
            <a:endParaRPr lang="en-IN" dirty="0"/>
          </a:p>
        </p:txBody>
      </p:sp>
      <p:sp>
        <p:nvSpPr>
          <p:cNvPr id="3" name="Content Placeholder 2"/>
          <p:cNvSpPr>
            <a:spLocks noGrp="1"/>
          </p:cNvSpPr>
          <p:nvPr>
            <p:ph idx="1"/>
          </p:nvPr>
        </p:nvSpPr>
        <p:spPr/>
        <p:txBody>
          <a:bodyPr>
            <a:normAutofit fontScale="85000" lnSpcReduction="20000"/>
          </a:bodyPr>
          <a:lstStyle/>
          <a:p>
            <a:pPr fontAlgn="base">
              <a:buFont typeface="Wingdings" pitchFamily="2" charset="2"/>
              <a:buChar char="ü"/>
            </a:pPr>
            <a:r>
              <a:rPr lang="en-IN" dirty="0" smtClean="0"/>
              <a:t>Mitochondria arose once in evolution, and their origin entailed an </a:t>
            </a:r>
            <a:r>
              <a:rPr lang="en-IN" dirty="0" err="1" smtClean="0"/>
              <a:t>endosymbiosis</a:t>
            </a:r>
            <a:r>
              <a:rPr lang="en-IN" dirty="0" smtClean="0"/>
              <a:t> accompanied by gene transfers from the </a:t>
            </a:r>
            <a:r>
              <a:rPr lang="en-IN" dirty="0" err="1" smtClean="0"/>
              <a:t>endosymbiont</a:t>
            </a:r>
            <a:r>
              <a:rPr lang="en-IN" dirty="0" smtClean="0"/>
              <a:t> to the host. </a:t>
            </a:r>
          </a:p>
          <a:p>
            <a:pPr fontAlgn="base">
              <a:buFont typeface="Wingdings" pitchFamily="2" charset="2"/>
              <a:buChar char="ü"/>
            </a:pPr>
            <a:r>
              <a:rPr lang="en-IN" dirty="0" smtClean="0"/>
              <a:t>Anaerobic mitochondria pose a puzzle for traditional views on mitochondrial origins but fit nicely in newer theories on mitochondrial evolution that were formulated specifically to take the common ancestry of mitochondria and </a:t>
            </a:r>
            <a:r>
              <a:rPr lang="en-IN" dirty="0" err="1" smtClean="0"/>
              <a:t>hydrogenosomes</a:t>
            </a:r>
            <a:r>
              <a:rPr lang="en-IN" dirty="0" smtClean="0"/>
              <a:t> into account. </a:t>
            </a:r>
          </a:p>
          <a:p>
            <a:pPr fontAlgn="base">
              <a:buFont typeface="Wingdings" pitchFamily="2" charset="2"/>
              <a:buChar char="ü"/>
            </a:pPr>
            <a:r>
              <a:rPr lang="en-IN" dirty="0" smtClean="0"/>
              <a:t>The presence of mitochondria in the eukaryote common ancestor continues to change the way we look at eukaryote origins, with </a:t>
            </a:r>
            <a:r>
              <a:rPr lang="en-IN" dirty="0" err="1" smtClean="0"/>
              <a:t>endosymbiosis</a:t>
            </a:r>
            <a:r>
              <a:rPr lang="en-IN" dirty="0" smtClean="0"/>
              <a:t> playing a more central role in considerations on the matter now than it did twenty years ago. </a:t>
            </a:r>
          </a:p>
          <a:p>
            <a:pPr fontAlgn="base">
              <a:buFont typeface="Wingdings" pitchFamily="2" charset="2"/>
              <a:buChar char="ü"/>
            </a:pPr>
            <a:r>
              <a:rPr lang="en-IN" dirty="0" smtClean="0"/>
              <a:t>The integral part that mitochondria play in many aspects of eukaryote biology might well reflect their role in the origin of eukaryotes themselves.</a:t>
            </a:r>
          </a:p>
          <a:p>
            <a:pPr>
              <a:buFont typeface="Wingdings" pitchFamily="2" charset="2"/>
              <a:buChar char="ü"/>
            </a:pP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9400"/>
            <a:ext cx="8229600" cy="1143000"/>
          </a:xfrm>
        </p:spPr>
        <p:txBody>
          <a:bodyPr/>
          <a:lstStyle/>
          <a:p>
            <a:pPr algn="ctr"/>
            <a:r>
              <a:rPr lang="en-US" b="1" dirty="0" smtClean="0">
                <a:effectLst>
                  <a:outerShdw blurRad="38100" dist="38100" dir="2700000" algn="tl">
                    <a:srgbClr val="000000">
                      <a:alpha val="43137"/>
                    </a:srgbClr>
                  </a:outerShdw>
                </a:effectLst>
              </a:rPr>
              <a:t>Thank u</a:t>
            </a:r>
            <a:endParaRPr lang="en-IN" b="1" dirty="0">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en-IN" b="1" dirty="0" smtClean="0"/>
              <a:t>Introduction</a:t>
            </a:r>
            <a:br>
              <a:rPr lang="en-IN" b="1" dirty="0" smtClean="0"/>
            </a:br>
            <a:endParaRPr lang="en-IN" b="1" dirty="0"/>
          </a:p>
        </p:txBody>
      </p:sp>
      <p:sp>
        <p:nvSpPr>
          <p:cNvPr id="3" name="Content Placeholder 2"/>
          <p:cNvSpPr>
            <a:spLocks noGrp="1"/>
          </p:cNvSpPr>
          <p:nvPr>
            <p:ph idx="1"/>
          </p:nvPr>
        </p:nvSpPr>
        <p:spPr>
          <a:xfrm>
            <a:off x="457200" y="838200"/>
            <a:ext cx="8382000" cy="5486400"/>
          </a:xfrm>
        </p:spPr>
        <p:txBody>
          <a:bodyPr>
            <a:normAutofit/>
          </a:bodyPr>
          <a:lstStyle/>
          <a:p>
            <a:pPr>
              <a:buFont typeface="Wingdings" pitchFamily="2" charset="2"/>
              <a:buChar char="ü"/>
            </a:pPr>
            <a:r>
              <a:rPr lang="en-IN" dirty="0" smtClean="0"/>
              <a:t>Mitochondria </a:t>
            </a:r>
            <a:r>
              <a:rPr lang="en-IN" dirty="0" smtClean="0"/>
              <a:t>are essential double-membrane bound </a:t>
            </a:r>
            <a:r>
              <a:rPr lang="en-IN" dirty="0" err="1" smtClean="0"/>
              <a:t>subcellular</a:t>
            </a:r>
            <a:r>
              <a:rPr lang="en-IN" dirty="0" smtClean="0"/>
              <a:t> compartments </a:t>
            </a:r>
            <a:r>
              <a:rPr lang="en-IN" dirty="0" smtClean="0"/>
              <a:t>that are best known as the ‘powerhouses’ </a:t>
            </a:r>
            <a:r>
              <a:rPr lang="en-IN" dirty="0" smtClean="0"/>
              <a:t>that supply </a:t>
            </a:r>
            <a:r>
              <a:rPr lang="en-IN" dirty="0" smtClean="0"/>
              <a:t>eukaryotes with energy in the form of ATP to serve </a:t>
            </a:r>
            <a:r>
              <a:rPr lang="en-IN" dirty="0" smtClean="0"/>
              <a:t>their cellular </a:t>
            </a:r>
            <a:r>
              <a:rPr lang="en-IN" dirty="0" smtClean="0"/>
              <a:t>needs. </a:t>
            </a:r>
            <a:endParaRPr lang="en-IN" dirty="0" smtClean="0"/>
          </a:p>
          <a:p>
            <a:pPr>
              <a:buFont typeface="Wingdings" pitchFamily="2" charset="2"/>
              <a:buChar char="ü"/>
            </a:pPr>
            <a:r>
              <a:rPr lang="en-IN" dirty="0" smtClean="0"/>
              <a:t>We </a:t>
            </a:r>
            <a:r>
              <a:rPr lang="en-IN" dirty="0" smtClean="0"/>
              <a:t>are taught in introductory biology </a:t>
            </a:r>
            <a:r>
              <a:rPr lang="en-IN" dirty="0" smtClean="0"/>
              <a:t>courses that </a:t>
            </a:r>
            <a:r>
              <a:rPr lang="en-IN" dirty="0" smtClean="0"/>
              <a:t>mitochondria are the site of aerobic respiration, a </a:t>
            </a:r>
            <a:r>
              <a:rPr lang="en-IN" dirty="0" smtClean="0"/>
              <a:t>complex biochemical </a:t>
            </a:r>
            <a:r>
              <a:rPr lang="en-IN" dirty="0" smtClean="0"/>
              <a:t>process by which </a:t>
            </a:r>
            <a:r>
              <a:rPr lang="en-IN" dirty="0" err="1" smtClean="0"/>
              <a:t>pyruvate</a:t>
            </a:r>
            <a:r>
              <a:rPr lang="en-IN" dirty="0" smtClean="0"/>
              <a:t> is oxidized to </a:t>
            </a:r>
            <a:r>
              <a:rPr lang="en-IN" dirty="0" smtClean="0"/>
              <a:t>CO2, generating </a:t>
            </a:r>
            <a:r>
              <a:rPr lang="en-IN" dirty="0" smtClean="0"/>
              <a:t>reduced cofactors that drive the electron </a:t>
            </a:r>
            <a:r>
              <a:rPr lang="en-IN" dirty="0" smtClean="0"/>
              <a:t>transport chain </a:t>
            </a:r>
            <a:r>
              <a:rPr lang="en-IN" dirty="0" smtClean="0"/>
              <a:t>(ETC) to </a:t>
            </a:r>
            <a:r>
              <a:rPr lang="en-IN" dirty="0" err="1" smtClean="0"/>
              <a:t>chemiosmotically</a:t>
            </a:r>
            <a:r>
              <a:rPr lang="en-IN" dirty="0" smtClean="0"/>
              <a:t> fuel ATP synthesis. </a:t>
            </a:r>
            <a:endParaRPr lang="en-IN" dirty="0" smtClean="0"/>
          </a:p>
          <a:p>
            <a:pPr>
              <a:buFont typeface="Wingdings" pitchFamily="2" charset="2"/>
              <a:buChar char="ü"/>
            </a:pPr>
            <a:r>
              <a:rPr lang="en-IN" dirty="0" smtClean="0"/>
              <a:t>The final electron </a:t>
            </a:r>
            <a:r>
              <a:rPr lang="en-IN" dirty="0" smtClean="0"/>
              <a:t>acceptor for this process is oxygen, which is why </a:t>
            </a:r>
            <a:r>
              <a:rPr lang="en-IN" dirty="0" smtClean="0"/>
              <a:t>the majority </a:t>
            </a:r>
            <a:r>
              <a:rPr lang="en-IN" dirty="0" smtClean="0"/>
              <a:t>of eukaryotes require oxygen to survive.</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772400" cy="914400"/>
          </a:xfrm>
        </p:spPr>
        <p:txBody>
          <a:bodyPr>
            <a:normAutofit fontScale="90000"/>
          </a:bodyPr>
          <a:lstStyle/>
          <a:p>
            <a:pPr algn="ctr"/>
            <a:r>
              <a:rPr lang="en-IN" b="1" dirty="0" smtClean="0"/>
              <a:t>Mitochondria is the results of endosymbiosis</a:t>
            </a:r>
            <a:endParaRPr lang="en-IN" b="1" dirty="0"/>
          </a:p>
        </p:txBody>
      </p:sp>
      <p:sp>
        <p:nvSpPr>
          <p:cNvPr id="3" name="Subtitle 2"/>
          <p:cNvSpPr>
            <a:spLocks noGrp="1"/>
          </p:cNvSpPr>
          <p:nvPr>
            <p:ph type="subTitle" idx="1"/>
          </p:nvPr>
        </p:nvSpPr>
        <p:spPr>
          <a:xfrm>
            <a:off x="228600" y="1828800"/>
            <a:ext cx="8763000" cy="4495800"/>
          </a:xfrm>
        </p:spPr>
        <p:txBody>
          <a:bodyPr>
            <a:normAutofit fontScale="92500"/>
          </a:bodyPr>
          <a:lstStyle/>
          <a:p>
            <a:pPr algn="l">
              <a:lnSpc>
                <a:spcPct val="150000"/>
              </a:lnSpc>
              <a:buFont typeface="Wingdings" pitchFamily="2" charset="2"/>
              <a:buChar char="ü"/>
            </a:pPr>
            <a:r>
              <a:rPr lang="en-IN" sz="2400" dirty="0" smtClean="0">
                <a:solidFill>
                  <a:schemeClr val="tx1"/>
                </a:solidFill>
              </a:rPr>
              <a:t>Mitochondria arose through a fateful endosymbiosis more than 1.45 billion years ago. </a:t>
            </a:r>
          </a:p>
          <a:p>
            <a:pPr algn="l">
              <a:lnSpc>
                <a:spcPct val="150000"/>
              </a:lnSpc>
              <a:buFont typeface="Wingdings" pitchFamily="2" charset="2"/>
              <a:buChar char="ü"/>
            </a:pPr>
            <a:r>
              <a:rPr lang="en-IN" sz="2400" dirty="0" smtClean="0">
                <a:solidFill>
                  <a:schemeClr val="tx1"/>
                </a:solidFill>
              </a:rPr>
              <a:t>Many mitochondria make ATP without the help of oxygen.</a:t>
            </a:r>
          </a:p>
          <a:p>
            <a:pPr algn="l">
              <a:lnSpc>
                <a:spcPct val="150000"/>
              </a:lnSpc>
              <a:buFont typeface="Wingdings" pitchFamily="2" charset="2"/>
              <a:buChar char="ü"/>
            </a:pPr>
            <a:r>
              <a:rPr lang="en-IN" sz="2400" dirty="0" smtClean="0">
                <a:solidFill>
                  <a:schemeClr val="tx1"/>
                </a:solidFill>
              </a:rPr>
              <a:t>Four main mitochondrial types can be distinguished on the basis of functional criteria concerning how or whether ATP is produced. </a:t>
            </a:r>
          </a:p>
          <a:p>
            <a:pPr algn="l">
              <a:lnSpc>
                <a:spcPct val="150000"/>
              </a:lnSpc>
              <a:buFont typeface="Wingdings" pitchFamily="2" charset="2"/>
              <a:buChar char="ü"/>
            </a:pPr>
            <a:r>
              <a:rPr lang="en-IN" sz="2400" dirty="0" smtClean="0">
                <a:solidFill>
                  <a:schemeClr val="tx1"/>
                </a:solidFill>
              </a:rPr>
              <a:t>These functional types do not correspond to natural groups, because they occur in an interleaved manner across the tree of eukaryotic life. Instead they correspond to ecological specializations.</a:t>
            </a:r>
            <a:endParaRPr lang="en-IN" sz="240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0"/>
            <a:ext cx="8153400" cy="762000"/>
          </a:xfrm>
        </p:spPr>
        <p:txBody>
          <a:bodyPr>
            <a:normAutofit fontScale="90000"/>
          </a:bodyPr>
          <a:lstStyle/>
          <a:p>
            <a:pPr algn="ctr"/>
            <a:r>
              <a:rPr lang="en-IN" b="1" dirty="0" smtClean="0"/>
              <a:t>The theories about the origin of mitochondria </a:t>
            </a:r>
            <a:br>
              <a:rPr lang="en-IN" b="1" dirty="0" smtClean="0"/>
            </a:br>
            <a:endParaRPr lang="en-IN" b="1" dirty="0"/>
          </a:p>
        </p:txBody>
      </p:sp>
      <p:sp>
        <p:nvSpPr>
          <p:cNvPr id="3" name="Content Placeholder 2"/>
          <p:cNvSpPr>
            <a:spLocks noGrp="1"/>
          </p:cNvSpPr>
          <p:nvPr>
            <p:ph idx="1"/>
          </p:nvPr>
        </p:nvSpPr>
        <p:spPr/>
        <p:txBody>
          <a:bodyPr>
            <a:normAutofit/>
          </a:bodyPr>
          <a:lstStyle/>
          <a:p>
            <a:pPr fontAlgn="base">
              <a:buFont typeface="Wingdings" pitchFamily="2" charset="2"/>
              <a:buChar char="ü"/>
            </a:pPr>
            <a:r>
              <a:rPr lang="en-IN" dirty="0" smtClean="0"/>
              <a:t>There are currently two main, competing theories about the origin of mitochondria. </a:t>
            </a:r>
          </a:p>
          <a:p>
            <a:pPr fontAlgn="base">
              <a:buFont typeface="Wingdings" pitchFamily="2" charset="2"/>
              <a:buChar char="ü"/>
            </a:pPr>
            <a:r>
              <a:rPr lang="en-IN" dirty="0" smtClean="0"/>
              <a:t>They differ with regard to their assumptions concerning the nature of the host, the physiological capabilities of the mitochondrial </a:t>
            </a:r>
            <a:r>
              <a:rPr lang="en-IN" dirty="0" err="1" smtClean="0"/>
              <a:t>endosymbiont</a:t>
            </a:r>
            <a:r>
              <a:rPr lang="en-IN" dirty="0" smtClean="0"/>
              <a:t>, and the kinds of ecological interactions that led to physical association of the two partners at the onset of symbiosis.</a:t>
            </a:r>
          </a:p>
          <a:p>
            <a:pPr>
              <a:buFont typeface="Wingdings" pitchFamily="2" charset="2"/>
              <a:buChar char="ü"/>
            </a:pP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fontScale="90000"/>
          </a:bodyPr>
          <a:lstStyle/>
          <a:p>
            <a:pPr algn="ctr"/>
            <a:r>
              <a:rPr lang="en-IN" b="1" dirty="0" smtClean="0"/>
              <a:t>Traditional view </a:t>
            </a:r>
            <a:r>
              <a:rPr lang="en-IN" b="1" dirty="0" err="1" smtClean="0"/>
              <a:t>endosymbiosis</a:t>
            </a:r>
            <a:endParaRPr lang="en-IN" b="1" dirty="0"/>
          </a:p>
        </p:txBody>
      </p:sp>
      <p:sp>
        <p:nvSpPr>
          <p:cNvPr id="5" name="Content Placeholder 4"/>
          <p:cNvSpPr>
            <a:spLocks noGrp="1"/>
          </p:cNvSpPr>
          <p:nvPr>
            <p:ph idx="1"/>
          </p:nvPr>
        </p:nvSpPr>
        <p:spPr>
          <a:xfrm>
            <a:off x="457200" y="1600200"/>
            <a:ext cx="8382000" cy="4525963"/>
          </a:xfrm>
        </p:spPr>
        <p:txBody>
          <a:bodyPr>
            <a:normAutofit/>
          </a:bodyPr>
          <a:lstStyle/>
          <a:p>
            <a:pPr>
              <a:buFont typeface="Wingdings" pitchFamily="2" charset="2"/>
              <a:buChar char="ü"/>
            </a:pPr>
            <a:r>
              <a:rPr lang="en-IN" dirty="0" smtClean="0"/>
              <a:t>The traditional view posits that the host that acquired the mitochondrion was an anaerobic nucleus-bearing cell, a full-fledged eukaryote that was able to engulf the mitochondrion actively via </a:t>
            </a:r>
            <a:r>
              <a:rPr lang="en-IN" dirty="0" err="1" smtClean="0"/>
              <a:t>phagocytosis</a:t>
            </a:r>
            <a:r>
              <a:rPr lang="en-IN" dirty="0" smtClean="0"/>
              <a:t>. </a:t>
            </a:r>
          </a:p>
          <a:p>
            <a:pPr>
              <a:buFont typeface="Wingdings" pitchFamily="2" charset="2"/>
              <a:buChar char="ü"/>
            </a:pPr>
            <a:r>
              <a:rPr lang="en-IN" dirty="0" smtClean="0"/>
              <a:t>This view is linked to the ideas that the mitochondrial </a:t>
            </a:r>
            <a:r>
              <a:rPr lang="en-IN" dirty="0" err="1" smtClean="0"/>
              <a:t>endosymbiont</a:t>
            </a:r>
            <a:r>
              <a:rPr lang="en-IN" dirty="0" smtClean="0"/>
              <a:t> was an </a:t>
            </a:r>
            <a:r>
              <a:rPr lang="en-IN" b="1" dirty="0" smtClean="0"/>
              <a:t>obligate aerobe</a:t>
            </a:r>
            <a:r>
              <a:rPr lang="en-IN" dirty="0" smtClean="0"/>
              <a:t>, perhaps similar in physiology and lifestyle to modern </a:t>
            </a:r>
            <a:r>
              <a:rPr lang="en-IN" b="1" i="1" dirty="0" err="1" smtClean="0"/>
              <a:t>Rickettsia</a:t>
            </a:r>
            <a:r>
              <a:rPr lang="en-IN" b="1" dirty="0" smtClean="0"/>
              <a:t> species</a:t>
            </a:r>
            <a:r>
              <a:rPr lang="en-IN" dirty="0" smtClean="0"/>
              <a:t>; and that the initial benefit of the symbiosis might have been the </a:t>
            </a:r>
            <a:r>
              <a:rPr lang="en-IN" dirty="0" err="1" smtClean="0"/>
              <a:t>endosymbiont's</a:t>
            </a:r>
            <a:r>
              <a:rPr lang="en-IN" dirty="0" smtClean="0"/>
              <a:t> ability to detoxify oxygen for the anaerobe host.</a:t>
            </a: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dirty="0" smtClean="0"/>
              <a:t>Continue…………</a:t>
            </a:r>
            <a:endParaRPr lang="en-IN" dirty="0"/>
          </a:p>
        </p:txBody>
      </p:sp>
      <p:sp>
        <p:nvSpPr>
          <p:cNvPr id="3" name="Content Placeholder 2"/>
          <p:cNvSpPr>
            <a:spLocks noGrp="1"/>
          </p:cNvSpPr>
          <p:nvPr>
            <p:ph idx="1"/>
          </p:nvPr>
        </p:nvSpPr>
        <p:spPr>
          <a:xfrm>
            <a:off x="457200" y="1600200"/>
            <a:ext cx="8458200" cy="4876799"/>
          </a:xfrm>
        </p:spPr>
        <p:txBody>
          <a:bodyPr>
            <a:normAutofit fontScale="25000" lnSpcReduction="20000"/>
          </a:bodyPr>
          <a:lstStyle/>
          <a:p>
            <a:pPr>
              <a:lnSpc>
                <a:spcPct val="170000"/>
              </a:lnSpc>
              <a:buFont typeface="Wingdings" pitchFamily="2" charset="2"/>
              <a:buChar char="ü"/>
            </a:pPr>
            <a:r>
              <a:rPr lang="en-IN" sz="5500" dirty="0" smtClean="0"/>
              <a:t>Because this theory presumes the host to have been a eukaryote already, it does not directly account for the ubiquity of mitochondria. </a:t>
            </a:r>
          </a:p>
          <a:p>
            <a:pPr>
              <a:lnSpc>
                <a:spcPct val="170000"/>
              </a:lnSpc>
              <a:buFont typeface="Wingdings" pitchFamily="2" charset="2"/>
              <a:buChar char="ü"/>
            </a:pPr>
            <a:r>
              <a:rPr lang="en-IN" sz="5500" dirty="0" smtClean="0"/>
              <a:t>That is, it entails a corollary assumption (an add–on to the theory that brings it into agreement with available observations) that all descendants of the initial host lineage, except the one that acquired mitochondria, went extinct. </a:t>
            </a:r>
          </a:p>
          <a:p>
            <a:pPr>
              <a:lnSpc>
                <a:spcPct val="170000"/>
              </a:lnSpc>
              <a:buFont typeface="Wingdings" pitchFamily="2" charset="2"/>
              <a:buChar char="ü"/>
            </a:pPr>
            <a:r>
              <a:rPr lang="en-IN" sz="5500" dirty="0" smtClean="0"/>
              <a:t>The oxygen detoxification aspect is problematic, because the forms of oxygen that are toxic to anaerobes are reactive oxygen species (ROS) like the superoxide radical, O</a:t>
            </a:r>
            <a:r>
              <a:rPr lang="en-IN" sz="5500" baseline="-25000" dirty="0" smtClean="0"/>
              <a:t>2</a:t>
            </a:r>
            <a:r>
              <a:rPr lang="en-IN" sz="5500" baseline="30000" dirty="0" smtClean="0"/>
              <a:t>-</a:t>
            </a:r>
            <a:r>
              <a:rPr lang="en-IN" sz="5500" dirty="0" smtClean="0"/>
              <a:t>. In eukaryotes, ROS are produced in mitochondria because of the interaction of O</a:t>
            </a:r>
            <a:r>
              <a:rPr lang="en-IN" sz="5500" baseline="-25000" dirty="0" smtClean="0"/>
              <a:t>2</a:t>
            </a:r>
            <a:r>
              <a:rPr lang="en-IN" sz="5500" dirty="0" smtClean="0"/>
              <a:t> with the mitochondrial electron transport chain.</a:t>
            </a:r>
          </a:p>
          <a:p>
            <a:pPr>
              <a:lnSpc>
                <a:spcPct val="170000"/>
              </a:lnSpc>
              <a:buFont typeface="Wingdings" pitchFamily="2" charset="2"/>
              <a:buChar char="ü"/>
            </a:pPr>
            <a:r>
              <a:rPr lang="en-IN" sz="5500" dirty="0" smtClean="0"/>
              <a:t>In that sense, mitochondria do not solve the ROS problem but rather create it; hence, protection from O</a:t>
            </a:r>
            <a:r>
              <a:rPr lang="en-IN" sz="5500" baseline="-25000" dirty="0" smtClean="0"/>
              <a:t>2</a:t>
            </a:r>
            <a:r>
              <a:rPr lang="en-IN" sz="5500" dirty="0" smtClean="0"/>
              <a:t> is an unlikely symbiotic benefit. </a:t>
            </a:r>
          </a:p>
          <a:p>
            <a:pPr>
              <a:lnSpc>
                <a:spcPct val="170000"/>
              </a:lnSpc>
              <a:buFont typeface="Wingdings" pitchFamily="2" charset="2"/>
              <a:buChar char="ü"/>
            </a:pPr>
            <a:r>
              <a:rPr lang="en-IN" sz="5500" dirty="0" smtClean="0"/>
              <a:t>This traditional view also does not directly account for anaerobic mitochondria or </a:t>
            </a:r>
            <a:r>
              <a:rPr lang="en-IN" sz="5500" dirty="0" err="1" smtClean="0"/>
              <a:t>hydrogenosomes</a:t>
            </a:r>
            <a:r>
              <a:rPr lang="en-IN" sz="5500" dirty="0" smtClean="0"/>
              <a:t>, and additional corollaries must be tacked on to explain why </a:t>
            </a:r>
            <a:r>
              <a:rPr lang="en-IN" sz="5500" dirty="0" err="1" smtClean="0"/>
              <a:t>anaerobically</a:t>
            </a:r>
            <a:r>
              <a:rPr lang="en-IN" sz="5500" dirty="0" smtClean="0"/>
              <a:t> functioning mitochondria are found in so many different lineages and how they arose from oxygen-dependent forebears.</a:t>
            </a:r>
          </a:p>
          <a:p>
            <a:pPr>
              <a:buFont typeface="Wingdings" pitchFamily="2" charset="2"/>
              <a:buChar char="ü"/>
            </a:pP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91600" cy="1143000"/>
          </a:xfrm>
        </p:spPr>
        <p:txBody>
          <a:bodyPr>
            <a:normAutofit fontScale="90000"/>
          </a:bodyPr>
          <a:lstStyle/>
          <a:p>
            <a:pPr algn="ctr"/>
            <a:r>
              <a:rPr lang="en-IN" b="1" dirty="0" smtClean="0"/>
              <a:t>An alternative theory </a:t>
            </a:r>
            <a:r>
              <a:rPr lang="en-IN" b="1" dirty="0" err="1" smtClean="0"/>
              <a:t>endosymbiosis</a:t>
            </a:r>
            <a:endParaRPr lang="en-IN" dirty="0"/>
          </a:p>
        </p:txBody>
      </p:sp>
      <p:sp>
        <p:nvSpPr>
          <p:cNvPr id="3" name="Content Placeholder 2"/>
          <p:cNvSpPr>
            <a:spLocks noGrp="1"/>
          </p:cNvSpPr>
          <p:nvPr>
            <p:ph idx="1"/>
          </p:nvPr>
        </p:nvSpPr>
        <p:spPr>
          <a:xfrm>
            <a:off x="0" y="1600200"/>
            <a:ext cx="9144000" cy="5029200"/>
          </a:xfrm>
        </p:spPr>
        <p:txBody>
          <a:bodyPr>
            <a:normAutofit fontScale="70000" lnSpcReduction="20000"/>
          </a:bodyPr>
          <a:lstStyle/>
          <a:p>
            <a:pPr>
              <a:buFont typeface="Wingdings" pitchFamily="2" charset="2"/>
              <a:buChar char="ü"/>
            </a:pPr>
            <a:r>
              <a:rPr lang="en-IN" b="1" dirty="0" smtClean="0"/>
              <a:t>An alternative theory </a:t>
            </a:r>
            <a:r>
              <a:rPr lang="en-IN" dirty="0" smtClean="0"/>
              <a:t>posits that the host that acquired the mitochondrion was a prokaryote, an </a:t>
            </a:r>
            <a:r>
              <a:rPr lang="en-IN" dirty="0" err="1" smtClean="0"/>
              <a:t>archaebacterium</a:t>
            </a:r>
            <a:r>
              <a:rPr lang="en-IN" dirty="0" smtClean="0"/>
              <a:t> outright.</a:t>
            </a:r>
          </a:p>
          <a:p>
            <a:pPr>
              <a:buFont typeface="Wingdings" pitchFamily="2" charset="2"/>
              <a:buChar char="ü"/>
            </a:pPr>
            <a:r>
              <a:rPr lang="en-IN" dirty="0" smtClean="0"/>
              <a:t>This view is linked to the idea that the ancestral mitochondrion was a metabolically versatile, </a:t>
            </a:r>
            <a:r>
              <a:rPr lang="en-IN" b="1" dirty="0" smtClean="0"/>
              <a:t>facultative anaerobe </a:t>
            </a:r>
            <a:r>
              <a:rPr lang="en-IN" dirty="0" smtClean="0"/>
              <a:t>(able to live with or without oxygen), perhaps similar in physiology and lifestyle to </a:t>
            </a:r>
            <a:r>
              <a:rPr lang="en-IN" b="1" dirty="0" smtClean="0"/>
              <a:t>modern </a:t>
            </a:r>
            <a:r>
              <a:rPr lang="en-IN" b="1" dirty="0" err="1" smtClean="0"/>
              <a:t>Rhodobacteriales</a:t>
            </a:r>
            <a:r>
              <a:rPr lang="en-IN" dirty="0" smtClean="0"/>
              <a:t>. </a:t>
            </a:r>
          </a:p>
          <a:p>
            <a:pPr>
              <a:buFont typeface="Wingdings" pitchFamily="2" charset="2"/>
              <a:buChar char="ü"/>
            </a:pPr>
            <a:r>
              <a:rPr lang="en-IN" dirty="0" smtClean="0"/>
              <a:t>The initial benefit of the symbiosis could have been the production of H</a:t>
            </a:r>
            <a:r>
              <a:rPr lang="en-IN" baseline="-25000" dirty="0" smtClean="0"/>
              <a:t>2</a:t>
            </a:r>
            <a:r>
              <a:rPr lang="en-IN" dirty="0" smtClean="0"/>
              <a:t> by the </a:t>
            </a:r>
            <a:r>
              <a:rPr lang="en-IN" dirty="0" err="1" smtClean="0"/>
              <a:t>endosymbiont</a:t>
            </a:r>
            <a:r>
              <a:rPr lang="en-IN" dirty="0" smtClean="0"/>
              <a:t> as a source of energy and electrons for the </a:t>
            </a:r>
            <a:r>
              <a:rPr lang="en-IN" dirty="0" err="1" smtClean="0"/>
              <a:t>archaebacterial</a:t>
            </a:r>
            <a:r>
              <a:rPr lang="en-IN" dirty="0" smtClean="0"/>
              <a:t> host, which is posited to have been H</a:t>
            </a:r>
            <a:r>
              <a:rPr lang="en-IN" baseline="-25000" dirty="0" smtClean="0"/>
              <a:t>2</a:t>
            </a:r>
            <a:r>
              <a:rPr lang="en-IN" dirty="0" smtClean="0"/>
              <a:t> dependent. </a:t>
            </a:r>
          </a:p>
          <a:p>
            <a:pPr>
              <a:buFont typeface="Wingdings" pitchFamily="2" charset="2"/>
              <a:buChar char="ü"/>
            </a:pPr>
            <a:r>
              <a:rPr lang="en-IN" dirty="0" smtClean="0"/>
              <a:t>This kind of physiological interaction (H</a:t>
            </a:r>
            <a:r>
              <a:rPr lang="en-IN" baseline="-25000" dirty="0" smtClean="0"/>
              <a:t>2</a:t>
            </a:r>
            <a:r>
              <a:rPr lang="en-IN" dirty="0" smtClean="0"/>
              <a:t> transfer or anaerobic </a:t>
            </a:r>
            <a:r>
              <a:rPr lang="en-IN" dirty="0" err="1" smtClean="0"/>
              <a:t>syntrophy</a:t>
            </a:r>
            <a:r>
              <a:rPr lang="en-IN" dirty="0" smtClean="0"/>
              <a:t>) is commonly observed in modern microbial communities. </a:t>
            </a:r>
          </a:p>
          <a:p>
            <a:pPr>
              <a:buFont typeface="Wingdings" pitchFamily="2" charset="2"/>
              <a:buChar char="ü"/>
            </a:pPr>
            <a:r>
              <a:rPr lang="en-IN" dirty="0" smtClean="0"/>
              <a:t>The mechanism by which the </a:t>
            </a:r>
            <a:r>
              <a:rPr lang="en-IN" dirty="0" err="1" smtClean="0"/>
              <a:t>endosymbiont</a:t>
            </a:r>
            <a:r>
              <a:rPr lang="en-IN" dirty="0" smtClean="0"/>
              <a:t> came to reside within the host is unspecified in this view, but in some known examples in nature prokaryotes live as </a:t>
            </a:r>
            <a:r>
              <a:rPr lang="en-IN" dirty="0" err="1" smtClean="0"/>
              <a:t>endosymbionts</a:t>
            </a:r>
            <a:r>
              <a:rPr lang="en-IN" dirty="0" smtClean="0"/>
              <a:t> within other prokaryotes. In this view, various aerobic and anaerobic forms of mitochondria are seen as independent, lineage-specific ecological specializations, all stemming from a </a:t>
            </a:r>
            <a:r>
              <a:rPr lang="en-IN" dirty="0" err="1" smtClean="0"/>
              <a:t>facultatively</a:t>
            </a:r>
            <a:r>
              <a:rPr lang="en-IN" dirty="0" smtClean="0"/>
              <a:t> anaerobic ancestral state.</a:t>
            </a:r>
          </a:p>
          <a:p>
            <a:pPr>
              <a:buFont typeface="Wingdings" pitchFamily="2" charset="2"/>
              <a:buChar char="ü"/>
            </a:pPr>
            <a:r>
              <a:rPr lang="en-IN" dirty="0" smtClean="0"/>
              <a:t> Because it posits that eukaryotes evolved from the mitochondrial </a:t>
            </a:r>
            <a:r>
              <a:rPr lang="en-IN" dirty="0" err="1" smtClean="0"/>
              <a:t>endosymbiosis</a:t>
            </a:r>
            <a:r>
              <a:rPr lang="en-IN" dirty="0" smtClean="0"/>
              <a:t> in a prokaryotic host, this theory directly accounts for the ubiquity of mitochondria among all eukaryotic lineages.</a:t>
            </a:r>
          </a:p>
          <a:p>
            <a:pPr>
              <a:buFont typeface="Wingdings" pitchFamily="2" charset="2"/>
              <a:buChar char="ü"/>
            </a:pP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143000"/>
          </a:xfrm>
        </p:spPr>
        <p:txBody>
          <a:bodyPr>
            <a:normAutofit fontScale="90000"/>
          </a:bodyPr>
          <a:lstStyle/>
          <a:p>
            <a:pPr algn="ctr"/>
            <a:r>
              <a:rPr lang="en-US" b="1" dirty="0" smtClean="0"/>
              <a:t>Mitochondrial gene transfer to nucleus during course of evolution</a:t>
            </a:r>
            <a:endParaRPr lang="en-IN" b="1" dirty="0"/>
          </a:p>
        </p:txBody>
      </p:sp>
      <p:sp>
        <p:nvSpPr>
          <p:cNvPr id="3" name="Content Placeholder 2"/>
          <p:cNvSpPr>
            <a:spLocks noGrp="1"/>
          </p:cNvSpPr>
          <p:nvPr>
            <p:ph idx="1"/>
          </p:nvPr>
        </p:nvSpPr>
        <p:spPr>
          <a:xfrm>
            <a:off x="0" y="1600200"/>
            <a:ext cx="8991600" cy="5029199"/>
          </a:xfrm>
        </p:spPr>
        <p:txBody>
          <a:bodyPr>
            <a:normAutofit fontScale="92500"/>
          </a:bodyPr>
          <a:lstStyle/>
          <a:p>
            <a:pPr>
              <a:buFont typeface="Wingdings" pitchFamily="2" charset="2"/>
              <a:buChar char="ü"/>
            </a:pPr>
            <a:r>
              <a:rPr lang="en-IN" sz="2000" dirty="0" smtClean="0"/>
              <a:t>Eukaryotes are genetic chimeras. They possess genes that they inherited vertically from their </a:t>
            </a:r>
            <a:r>
              <a:rPr lang="en-IN" sz="2000" dirty="0" err="1" smtClean="0"/>
              <a:t>archaebacterially</a:t>
            </a:r>
            <a:r>
              <a:rPr lang="en-IN" sz="2000" dirty="0" smtClean="0"/>
              <a:t> related host. </a:t>
            </a:r>
          </a:p>
          <a:p>
            <a:pPr>
              <a:buFont typeface="Wingdings" pitchFamily="2" charset="2"/>
              <a:buChar char="ü"/>
            </a:pPr>
            <a:r>
              <a:rPr lang="en-IN" sz="2000" dirty="0" smtClean="0"/>
              <a:t>Genes for </a:t>
            </a:r>
            <a:r>
              <a:rPr lang="en-IN" sz="2000" dirty="0" err="1" smtClean="0"/>
              <a:t>cytosolic</a:t>
            </a:r>
            <a:r>
              <a:rPr lang="en-IN" sz="2000" dirty="0" smtClean="0"/>
              <a:t> ribosomes in eukaryotes, for example, reflect that origin. But eukaryotes also possess genes that they inherited vertically from the </a:t>
            </a:r>
            <a:r>
              <a:rPr lang="en-IN" sz="2000" dirty="0" err="1" smtClean="0"/>
              <a:t>endosymbiont</a:t>
            </a:r>
            <a:r>
              <a:rPr lang="en-IN" sz="2000" dirty="0" smtClean="0"/>
              <a:t> - for example, </a:t>
            </a:r>
            <a:r>
              <a:rPr lang="en-IN" sz="2000" dirty="0" err="1" smtClean="0"/>
              <a:t>mitochondrially</a:t>
            </a:r>
            <a:r>
              <a:rPr lang="en-IN" sz="2000" dirty="0" smtClean="0"/>
              <a:t> encoded genes for mitochondrial ribosomes. </a:t>
            </a:r>
          </a:p>
          <a:p>
            <a:pPr>
              <a:buFont typeface="Wingdings" pitchFamily="2" charset="2"/>
              <a:buChar char="ü"/>
            </a:pPr>
            <a:r>
              <a:rPr lang="en-IN" sz="2000" dirty="0" smtClean="0"/>
              <a:t>During the course of mitochondrial genesis, many genes were transferred from the genome of the mitochondrial </a:t>
            </a:r>
            <a:r>
              <a:rPr lang="en-IN" sz="2000" dirty="0" err="1" smtClean="0"/>
              <a:t>endosymbiont</a:t>
            </a:r>
            <a:r>
              <a:rPr lang="en-IN" sz="2000" dirty="0" smtClean="0"/>
              <a:t> to the genome of the host. </a:t>
            </a:r>
          </a:p>
          <a:p>
            <a:pPr>
              <a:buFont typeface="Wingdings" pitchFamily="2" charset="2"/>
              <a:buChar char="ü"/>
            </a:pPr>
            <a:r>
              <a:rPr lang="en-IN" sz="2000" dirty="0" smtClean="0"/>
              <a:t>This kind of </a:t>
            </a:r>
            <a:r>
              <a:rPr lang="en-IN" sz="2000" dirty="0" err="1" smtClean="0"/>
              <a:t>endosymbiotic</a:t>
            </a:r>
            <a:r>
              <a:rPr lang="en-IN" sz="2000" dirty="0" smtClean="0"/>
              <a:t> gene transfer is nothing unusual; </a:t>
            </a:r>
            <a:r>
              <a:rPr lang="en-IN" sz="2000" dirty="0" err="1" smtClean="0"/>
              <a:t>endosymbiosis</a:t>
            </a:r>
            <a:r>
              <a:rPr lang="en-IN" sz="2000" dirty="0" smtClean="0"/>
              <a:t> very often entails gene transfers from the </a:t>
            </a:r>
            <a:r>
              <a:rPr lang="en-IN" sz="2000" dirty="0" err="1" smtClean="0"/>
              <a:t>endosymbiont</a:t>
            </a:r>
            <a:r>
              <a:rPr lang="en-IN" sz="2000" dirty="0" smtClean="0"/>
              <a:t> to the host. </a:t>
            </a:r>
          </a:p>
          <a:p>
            <a:pPr>
              <a:buFont typeface="Wingdings" pitchFamily="2" charset="2"/>
              <a:buChar char="ü"/>
            </a:pPr>
            <a:r>
              <a:rPr lang="en-IN" sz="2000" dirty="0" smtClean="0"/>
              <a:t>It happened during the origin of plastids too, and it is still ongoing in our own genome: Mitochondrial DNA constantly escapes from the organelle and becomes integrated as copies into nuclear DNA. </a:t>
            </a:r>
          </a:p>
          <a:p>
            <a:pPr>
              <a:buFont typeface="Wingdings" pitchFamily="2" charset="2"/>
              <a:buChar char="ü"/>
            </a:pPr>
            <a:r>
              <a:rPr lang="en-IN" sz="2000" dirty="0" smtClean="0"/>
              <a:t>The vast majority of mitochondrial proteins are encoded by nuclear genes, and many of these are </a:t>
            </a:r>
            <a:r>
              <a:rPr lang="en-IN" sz="2000" dirty="0" err="1" smtClean="0"/>
              <a:t>endosymbiotic</a:t>
            </a:r>
            <a:r>
              <a:rPr lang="en-IN" sz="2000" dirty="0" smtClean="0"/>
              <a:t> acquisitions from the mitochondrial ancestor.</a:t>
            </a:r>
          </a:p>
          <a:p>
            <a:pPr>
              <a:buFont typeface="Wingdings" pitchFamily="2" charset="2"/>
              <a:buChar char="ü"/>
            </a:pPr>
            <a:endParaRPr lang="en-IN"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04088"/>
            <a:ext cx="9144000" cy="1143000"/>
          </a:xfrm>
        </p:spPr>
        <p:txBody>
          <a:bodyPr>
            <a:normAutofit fontScale="90000"/>
          </a:bodyPr>
          <a:lstStyle/>
          <a:p>
            <a:pPr algn="ctr"/>
            <a:r>
              <a:rPr lang="en-IN" b="1" dirty="0" smtClean="0"/>
              <a:t>Geochemical views of mitochondrial origin</a:t>
            </a:r>
            <a:endParaRPr lang="en-IN" b="1" dirty="0"/>
          </a:p>
        </p:txBody>
      </p:sp>
      <p:sp>
        <p:nvSpPr>
          <p:cNvPr id="3" name="Content Placeholder 2"/>
          <p:cNvSpPr>
            <a:spLocks noGrp="1"/>
          </p:cNvSpPr>
          <p:nvPr>
            <p:ph idx="1"/>
          </p:nvPr>
        </p:nvSpPr>
        <p:spPr/>
        <p:txBody>
          <a:bodyPr>
            <a:normAutofit fontScale="85000" lnSpcReduction="20000"/>
          </a:bodyPr>
          <a:lstStyle/>
          <a:p>
            <a:pPr fontAlgn="base">
              <a:buFont typeface="Wingdings" pitchFamily="2" charset="2"/>
              <a:buChar char="ü"/>
            </a:pPr>
            <a:r>
              <a:rPr lang="en-IN" dirty="0" smtClean="0"/>
              <a:t>The oldest undisputedly eukaryotic microfossils go back 1.45 billion years in the fossil record. </a:t>
            </a:r>
          </a:p>
          <a:p>
            <a:pPr fontAlgn="base">
              <a:buFont typeface="Wingdings" pitchFamily="2" charset="2"/>
              <a:buChar char="ü"/>
            </a:pPr>
            <a:r>
              <a:rPr lang="en-IN" dirty="0" smtClean="0"/>
              <a:t>Given the coincidence of mitochondria with the eukaryotic state, this can also be seen as a minimum age for mitochondria and a rough best-guess starting date for eukaryotic evolution. </a:t>
            </a:r>
          </a:p>
          <a:p>
            <a:pPr fontAlgn="base">
              <a:buFont typeface="Wingdings" pitchFamily="2" charset="2"/>
              <a:buChar char="ü"/>
            </a:pPr>
            <a:r>
              <a:rPr lang="en-IN" dirty="0" smtClean="0"/>
              <a:t>According to newer geochemical views, this date of origin corresponds to a protracted phase in Earth history when the oceans were mostly anoxic — from 1.8 billion years ago until about 580 million years ago — because of the workings of marine, H</a:t>
            </a:r>
            <a:r>
              <a:rPr lang="en-IN" baseline="-25000" dirty="0" smtClean="0"/>
              <a:t>2</a:t>
            </a:r>
            <a:r>
              <a:rPr lang="en-IN" dirty="0" smtClean="0"/>
              <a:t>S-producing bacteria.</a:t>
            </a:r>
          </a:p>
          <a:p>
            <a:pPr fontAlgn="base">
              <a:buFont typeface="Wingdings" pitchFamily="2" charset="2"/>
              <a:buChar char="ü"/>
            </a:pPr>
            <a:r>
              <a:rPr lang="en-IN" dirty="0" smtClean="0"/>
              <a:t> Eukaryotes thus arose and diversified in an environment where anoxia was commonplace. </a:t>
            </a:r>
          </a:p>
          <a:p>
            <a:pPr fontAlgn="base">
              <a:buFont typeface="Wingdings" pitchFamily="2" charset="2"/>
              <a:buChar char="ü"/>
            </a:pPr>
            <a:r>
              <a:rPr lang="en-IN" dirty="0" smtClean="0"/>
              <a:t>Accordingly it is hardly surprising that many independent eukaryotic lineages have preserved anaerobic energy-producing pathways in their mitochondria.</a:t>
            </a:r>
          </a:p>
          <a:p>
            <a:pPr>
              <a:buFont typeface="Wingdings" pitchFamily="2" charset="2"/>
              <a:buChar char="ü"/>
            </a:pPr>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87</TotalTime>
  <Words>435</Words>
  <Application>Microsoft Office PowerPoint</Application>
  <PresentationFormat>On-screen Show (4:3)</PresentationFormat>
  <Paragraphs>57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Origin of Mitochondria</vt:lpstr>
      <vt:lpstr>Introduction </vt:lpstr>
      <vt:lpstr>Mitochondria is the results of endosymbiosis</vt:lpstr>
      <vt:lpstr>The theories about the origin of mitochondria  </vt:lpstr>
      <vt:lpstr>Traditional view endosymbiosis</vt:lpstr>
      <vt:lpstr>Continue…………</vt:lpstr>
      <vt:lpstr>An alternative theory endosymbiosis</vt:lpstr>
      <vt:lpstr>Mitochondrial gene transfer to nucleus during course of evolution</vt:lpstr>
      <vt:lpstr>Geochemical views of mitochondrial origin</vt:lpstr>
      <vt:lpstr>Continuue….</vt:lpstr>
      <vt:lpstr>Summary </vt:lpstr>
      <vt:lpstr>Thank 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Origin of Mitochondria</dc:title>
  <dc:creator>User</dc:creator>
  <cp:lastModifiedBy>User</cp:lastModifiedBy>
  <cp:revision>6</cp:revision>
  <dcterms:created xsi:type="dcterms:W3CDTF">2006-08-16T00:00:00Z</dcterms:created>
  <dcterms:modified xsi:type="dcterms:W3CDTF">2020-07-18T08:18:36Z</dcterms:modified>
</cp:coreProperties>
</file>